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26"/>
  </p:notesMasterIdLst>
  <p:handoutMasterIdLst>
    <p:handoutMasterId r:id="rId27"/>
  </p:handoutMasterIdLst>
  <p:sldIdLst>
    <p:sldId id="1735" r:id="rId3"/>
    <p:sldId id="1736" r:id="rId4"/>
    <p:sldId id="1968" r:id="rId5"/>
    <p:sldId id="2138" r:id="rId6"/>
    <p:sldId id="2344" r:id="rId7"/>
    <p:sldId id="2345" r:id="rId8"/>
    <p:sldId id="1963" r:id="rId9"/>
    <p:sldId id="2279" r:id="rId10"/>
    <p:sldId id="2346" r:id="rId11"/>
    <p:sldId id="2347" r:id="rId12"/>
    <p:sldId id="2348" r:id="rId13"/>
    <p:sldId id="2349" r:id="rId14"/>
    <p:sldId id="2350" r:id="rId15"/>
    <p:sldId id="2351" r:id="rId16"/>
    <p:sldId id="2352" r:id="rId17"/>
    <p:sldId id="2306" r:id="rId18"/>
    <p:sldId id="2289" r:id="rId19"/>
    <p:sldId id="2290" r:id="rId20"/>
    <p:sldId id="2353" r:id="rId21"/>
    <p:sldId id="2354" r:id="rId22"/>
    <p:sldId id="2355" r:id="rId23"/>
    <p:sldId id="2291" r:id="rId24"/>
    <p:sldId id="1701"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5067" autoAdjust="0"/>
  </p:normalViewPr>
  <p:slideViewPr>
    <p:cSldViewPr>
      <p:cViewPr varScale="1">
        <p:scale>
          <a:sx n="138" d="100"/>
          <a:sy n="138" d="100"/>
        </p:scale>
        <p:origin x="480" y="10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26-Apr-21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26-Apr-21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4972396" cy="115007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dirty="0"/>
              <a:t>How to create a prompt in an Alma Analytics report</a:t>
            </a:r>
            <a:endParaRPr lang="he-IL" dirty="0"/>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Creating the prompt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576064"/>
          </a:xfrm>
        </p:spPr>
        <p:txBody>
          <a:bodyPr>
            <a:noAutofit/>
          </a:bodyPr>
          <a:lstStyle/>
          <a:p>
            <a:r>
              <a:rPr lang="en-US" dirty="0"/>
              <a:t>Here are the report results</a:t>
            </a:r>
          </a:p>
        </p:txBody>
      </p:sp>
      <p:pic>
        <p:nvPicPr>
          <p:cNvPr id="5" name="Picture 4">
            <a:extLst>
              <a:ext uri="{FF2B5EF4-FFF2-40B4-BE49-F238E27FC236}">
                <a16:creationId xmlns:a16="http://schemas.microsoft.com/office/drawing/2014/main" id="{EE16FAFA-42CA-48BA-9412-E934DAF3B6B6}"/>
              </a:ext>
            </a:extLst>
          </p:cNvPr>
          <p:cNvPicPr>
            <a:picLocks noChangeAspect="1"/>
          </p:cNvPicPr>
          <p:nvPr/>
        </p:nvPicPr>
        <p:blipFill>
          <a:blip r:embed="rId2"/>
          <a:stretch>
            <a:fillRect/>
          </a:stretch>
        </p:blipFill>
        <p:spPr>
          <a:xfrm>
            <a:off x="3273118" y="1253016"/>
            <a:ext cx="2592288" cy="3478974"/>
          </a:xfrm>
          <a:prstGeom prst="rect">
            <a:avLst/>
          </a:prstGeom>
          <a:ln>
            <a:solidFill>
              <a:schemeClr val="accent1"/>
            </a:solidFill>
          </a:ln>
        </p:spPr>
      </p:pic>
    </p:spTree>
    <p:extLst>
      <p:ext uri="{BB962C8B-B14F-4D97-AF65-F5344CB8AC3E}">
        <p14:creationId xmlns:p14="http://schemas.microsoft.com/office/powerpoint/2010/main" val="153620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537F58-0174-4594-B1B7-3F0D331710AD}"/>
              </a:ext>
            </a:extLst>
          </p:cNvPr>
          <p:cNvPicPr>
            <a:picLocks noChangeAspect="1"/>
          </p:cNvPicPr>
          <p:nvPr/>
        </p:nvPicPr>
        <p:blipFill>
          <a:blip r:embed="rId2"/>
          <a:stretch>
            <a:fillRect/>
          </a:stretch>
        </p:blipFill>
        <p:spPr>
          <a:xfrm>
            <a:off x="0" y="1760169"/>
            <a:ext cx="9144000" cy="162316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Creating the prompt</a:t>
            </a:r>
          </a:p>
        </p:txBody>
      </p:sp>
      <p:sp>
        <p:nvSpPr>
          <p:cNvPr id="6" name="Rectangle 3">
            <a:extLst>
              <a:ext uri="{FF2B5EF4-FFF2-40B4-BE49-F238E27FC236}">
                <a16:creationId xmlns:a16="http://schemas.microsoft.com/office/drawing/2014/main" id="{00AFEE7C-5A23-45F3-BA3A-F0B637550CB5}"/>
              </a:ext>
            </a:extLst>
          </p:cNvPr>
          <p:cNvSpPr txBox="1">
            <a:spLocks noChangeArrowheads="1"/>
          </p:cNvSpPr>
          <p:nvPr/>
        </p:nvSpPr>
        <p:spPr>
          <a:xfrm>
            <a:off x="251520" y="787685"/>
            <a:ext cx="8424936" cy="9541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From the “Prompts” tab click the plus sign to add a new prompt</a:t>
            </a:r>
          </a:p>
          <a:p>
            <a:endParaRPr lang="en-US" dirty="0"/>
          </a:p>
        </p:txBody>
      </p:sp>
      <p:sp>
        <p:nvSpPr>
          <p:cNvPr id="7" name="Rectangle 6">
            <a:extLst>
              <a:ext uri="{FF2B5EF4-FFF2-40B4-BE49-F238E27FC236}">
                <a16:creationId xmlns:a16="http://schemas.microsoft.com/office/drawing/2014/main" id="{415BCE9D-33FF-4811-B95E-E4BE313E6487}"/>
              </a:ext>
            </a:extLst>
          </p:cNvPr>
          <p:cNvSpPr/>
          <p:nvPr/>
        </p:nvSpPr>
        <p:spPr bwMode="auto">
          <a:xfrm>
            <a:off x="683568" y="1774120"/>
            <a:ext cx="432048" cy="24927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8" name="Straight Arrow Connector 7">
            <a:extLst>
              <a:ext uri="{FF2B5EF4-FFF2-40B4-BE49-F238E27FC236}">
                <a16:creationId xmlns:a16="http://schemas.microsoft.com/office/drawing/2014/main" id="{85B20551-E53D-4ABD-9DC6-54ACA4B3A317}"/>
              </a:ext>
            </a:extLst>
          </p:cNvPr>
          <p:cNvCxnSpPr>
            <a:cxnSpLocks/>
          </p:cNvCxnSpPr>
          <p:nvPr/>
        </p:nvCxnSpPr>
        <p:spPr bwMode="auto">
          <a:xfrm flipH="1">
            <a:off x="8100392" y="1712331"/>
            <a:ext cx="504054" cy="62212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89137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Creating the prompt</a:t>
            </a:r>
          </a:p>
        </p:txBody>
      </p:sp>
      <p:sp>
        <p:nvSpPr>
          <p:cNvPr id="6" name="Rectangle 3">
            <a:extLst>
              <a:ext uri="{FF2B5EF4-FFF2-40B4-BE49-F238E27FC236}">
                <a16:creationId xmlns:a16="http://schemas.microsoft.com/office/drawing/2014/main" id="{00AFEE7C-5A23-45F3-BA3A-F0B637550CB5}"/>
              </a:ext>
            </a:extLst>
          </p:cNvPr>
          <p:cNvSpPr txBox="1">
            <a:spLocks noChangeArrowheads="1"/>
          </p:cNvSpPr>
          <p:nvPr/>
        </p:nvSpPr>
        <p:spPr>
          <a:xfrm>
            <a:off x="251520" y="787685"/>
            <a:ext cx="8424936" cy="95417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Choose “Column Prompt” and then the field on which you want the prompt to work.</a:t>
            </a:r>
          </a:p>
          <a:p>
            <a:r>
              <a:rPr lang="en-US" dirty="0"/>
              <a:t>Fields which already appear in the report will be available to choose for the new prompt.</a:t>
            </a:r>
          </a:p>
          <a:p>
            <a:r>
              <a:rPr lang="en-US" dirty="0"/>
              <a:t>If you want a prompt for a field not yet in the report then choose “More Columns”</a:t>
            </a:r>
          </a:p>
          <a:p>
            <a:endParaRPr lang="en-US" dirty="0"/>
          </a:p>
        </p:txBody>
      </p:sp>
      <p:pic>
        <p:nvPicPr>
          <p:cNvPr id="4" name="Picture 3">
            <a:extLst>
              <a:ext uri="{FF2B5EF4-FFF2-40B4-BE49-F238E27FC236}">
                <a16:creationId xmlns:a16="http://schemas.microsoft.com/office/drawing/2014/main" id="{E20EF96E-D935-4832-8061-F3688FBB2628}"/>
              </a:ext>
            </a:extLst>
          </p:cNvPr>
          <p:cNvPicPr>
            <a:picLocks noChangeAspect="1"/>
          </p:cNvPicPr>
          <p:nvPr/>
        </p:nvPicPr>
        <p:blipFill>
          <a:blip r:embed="rId2"/>
          <a:stretch>
            <a:fillRect/>
          </a:stretch>
        </p:blipFill>
        <p:spPr>
          <a:xfrm>
            <a:off x="2692978" y="1777706"/>
            <a:ext cx="3638550" cy="1600200"/>
          </a:xfrm>
          <a:prstGeom prst="rect">
            <a:avLst/>
          </a:prstGeom>
          <a:ln>
            <a:solidFill>
              <a:schemeClr val="accent1"/>
            </a:solidFill>
          </a:ln>
        </p:spPr>
      </p:pic>
      <p:sp>
        <p:nvSpPr>
          <p:cNvPr id="9" name="Rectangle 8">
            <a:extLst>
              <a:ext uri="{FF2B5EF4-FFF2-40B4-BE49-F238E27FC236}">
                <a16:creationId xmlns:a16="http://schemas.microsoft.com/office/drawing/2014/main" id="{30043D32-D470-4BAE-BC16-C1230ECC3EDC}"/>
              </a:ext>
            </a:extLst>
          </p:cNvPr>
          <p:cNvSpPr/>
          <p:nvPr/>
        </p:nvSpPr>
        <p:spPr bwMode="auto">
          <a:xfrm>
            <a:off x="4841785" y="2643759"/>
            <a:ext cx="1026360"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a:extLst>
              <a:ext uri="{FF2B5EF4-FFF2-40B4-BE49-F238E27FC236}">
                <a16:creationId xmlns:a16="http://schemas.microsoft.com/office/drawing/2014/main" id="{CE4A43DA-C270-4C5F-A902-4B9156110A12}"/>
              </a:ext>
            </a:extLst>
          </p:cNvPr>
          <p:cNvSpPr txBox="1"/>
          <p:nvPr/>
        </p:nvSpPr>
        <p:spPr>
          <a:xfrm>
            <a:off x="364882" y="2478306"/>
            <a:ext cx="2118886" cy="646331"/>
          </a:xfrm>
          <a:prstGeom prst="rect">
            <a:avLst/>
          </a:prstGeom>
          <a:solidFill>
            <a:schemeClr val="bg1"/>
          </a:solidFill>
          <a:ln>
            <a:solidFill>
              <a:schemeClr val="tx1"/>
            </a:solidFill>
          </a:ln>
        </p:spPr>
        <p:txBody>
          <a:bodyPr wrap="square" rtlCol="0">
            <a:spAutoFit/>
          </a:bodyPr>
          <a:lstStyle/>
          <a:p>
            <a:r>
              <a:rPr lang="en-US" dirty="0"/>
              <a:t>The first prompt will be for location name</a:t>
            </a:r>
          </a:p>
        </p:txBody>
      </p:sp>
      <p:sp>
        <p:nvSpPr>
          <p:cNvPr id="13" name="Rectangle 12">
            <a:extLst>
              <a:ext uri="{FF2B5EF4-FFF2-40B4-BE49-F238E27FC236}">
                <a16:creationId xmlns:a16="http://schemas.microsoft.com/office/drawing/2014/main" id="{6CEC1DA6-FBA9-4A41-A368-021F00AF1AD8}"/>
              </a:ext>
            </a:extLst>
          </p:cNvPr>
          <p:cNvSpPr/>
          <p:nvPr/>
        </p:nvSpPr>
        <p:spPr bwMode="auto">
          <a:xfrm>
            <a:off x="3540049" y="2084657"/>
            <a:ext cx="1175967" cy="27106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966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648D2-D943-4445-9962-707798C5A117}"/>
              </a:ext>
            </a:extLst>
          </p:cNvPr>
          <p:cNvPicPr>
            <a:picLocks noChangeAspect="1"/>
          </p:cNvPicPr>
          <p:nvPr/>
        </p:nvPicPr>
        <p:blipFill>
          <a:blip r:embed="rId2"/>
          <a:stretch>
            <a:fillRect/>
          </a:stretch>
        </p:blipFill>
        <p:spPr>
          <a:xfrm>
            <a:off x="2952378" y="1907592"/>
            <a:ext cx="3311252" cy="279184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Creating the prompt</a:t>
            </a:r>
          </a:p>
        </p:txBody>
      </p:sp>
      <p:sp>
        <p:nvSpPr>
          <p:cNvPr id="6" name="Rectangle 3">
            <a:extLst>
              <a:ext uri="{FF2B5EF4-FFF2-40B4-BE49-F238E27FC236}">
                <a16:creationId xmlns:a16="http://schemas.microsoft.com/office/drawing/2014/main" id="{00AFEE7C-5A23-45F3-BA3A-F0B637550CB5}"/>
              </a:ext>
            </a:extLst>
          </p:cNvPr>
          <p:cNvSpPr txBox="1">
            <a:spLocks noChangeArrowheads="1"/>
          </p:cNvSpPr>
          <p:nvPr/>
        </p:nvSpPr>
        <p:spPr>
          <a:xfrm>
            <a:off x="251520" y="787685"/>
            <a:ext cx="8424936" cy="9541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 will choose to create this prompt with Operator “is equal to / is in” and User Input “Choice List” </a:t>
            </a:r>
          </a:p>
          <a:p>
            <a:endParaRPr lang="en-US" dirty="0"/>
          </a:p>
        </p:txBody>
      </p:sp>
      <p:sp>
        <p:nvSpPr>
          <p:cNvPr id="9" name="Rectangle 8">
            <a:extLst>
              <a:ext uri="{FF2B5EF4-FFF2-40B4-BE49-F238E27FC236}">
                <a16:creationId xmlns:a16="http://schemas.microsoft.com/office/drawing/2014/main" id="{30043D32-D470-4BAE-BC16-C1230ECC3EDC}"/>
              </a:ext>
            </a:extLst>
          </p:cNvPr>
          <p:cNvSpPr/>
          <p:nvPr/>
        </p:nvSpPr>
        <p:spPr bwMode="auto">
          <a:xfrm>
            <a:off x="3437628" y="3291830"/>
            <a:ext cx="1494412"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a:extLst>
              <a:ext uri="{FF2B5EF4-FFF2-40B4-BE49-F238E27FC236}">
                <a16:creationId xmlns:a16="http://schemas.microsoft.com/office/drawing/2014/main" id="{6CEC1DA6-FBA9-4A41-A368-021F00AF1AD8}"/>
              </a:ext>
            </a:extLst>
          </p:cNvPr>
          <p:cNvSpPr/>
          <p:nvPr/>
        </p:nvSpPr>
        <p:spPr bwMode="auto">
          <a:xfrm>
            <a:off x="3431414" y="3579862"/>
            <a:ext cx="1356610" cy="27106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562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B51BF-A0C1-42DC-BAF7-6A23720A68E5}"/>
              </a:ext>
            </a:extLst>
          </p:cNvPr>
          <p:cNvPicPr>
            <a:picLocks noChangeAspect="1"/>
          </p:cNvPicPr>
          <p:nvPr/>
        </p:nvPicPr>
        <p:blipFill>
          <a:blip r:embed="rId2"/>
          <a:stretch>
            <a:fillRect/>
          </a:stretch>
        </p:blipFill>
        <p:spPr>
          <a:xfrm>
            <a:off x="899592" y="2067694"/>
            <a:ext cx="3057525" cy="15049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Creating the prompt</a:t>
            </a:r>
          </a:p>
        </p:txBody>
      </p:sp>
      <p:sp>
        <p:nvSpPr>
          <p:cNvPr id="6" name="Rectangle 3">
            <a:extLst>
              <a:ext uri="{FF2B5EF4-FFF2-40B4-BE49-F238E27FC236}">
                <a16:creationId xmlns:a16="http://schemas.microsoft.com/office/drawing/2014/main" id="{00AFEE7C-5A23-45F3-BA3A-F0B637550CB5}"/>
              </a:ext>
            </a:extLst>
          </p:cNvPr>
          <p:cNvSpPr txBox="1">
            <a:spLocks noChangeArrowheads="1"/>
          </p:cNvSpPr>
          <p:nvPr/>
        </p:nvSpPr>
        <p:spPr>
          <a:xfrm>
            <a:off x="251520" y="787685"/>
            <a:ext cx="8424936" cy="9541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Now we want to create the prompt for loan date.</a:t>
            </a:r>
          </a:p>
          <a:p>
            <a:r>
              <a:rPr lang="en-US" dirty="0"/>
              <a:t>This field has not been used in the report and thus we must choose “More Columns” and then the Loan Date.</a:t>
            </a:r>
          </a:p>
          <a:p>
            <a:endParaRPr lang="en-US" dirty="0"/>
          </a:p>
        </p:txBody>
      </p:sp>
      <p:sp>
        <p:nvSpPr>
          <p:cNvPr id="9" name="Rectangle 8">
            <a:extLst>
              <a:ext uri="{FF2B5EF4-FFF2-40B4-BE49-F238E27FC236}">
                <a16:creationId xmlns:a16="http://schemas.microsoft.com/office/drawing/2014/main" id="{30043D32-D470-4BAE-BC16-C1230ECC3EDC}"/>
              </a:ext>
            </a:extLst>
          </p:cNvPr>
          <p:cNvSpPr/>
          <p:nvPr/>
        </p:nvSpPr>
        <p:spPr bwMode="auto">
          <a:xfrm>
            <a:off x="2464359" y="3252217"/>
            <a:ext cx="1494412"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a:extLst>
              <a:ext uri="{FF2B5EF4-FFF2-40B4-BE49-F238E27FC236}">
                <a16:creationId xmlns:a16="http://schemas.microsoft.com/office/drawing/2014/main" id="{6CEC1DA6-FBA9-4A41-A368-021F00AF1AD8}"/>
              </a:ext>
            </a:extLst>
          </p:cNvPr>
          <p:cNvSpPr/>
          <p:nvPr/>
        </p:nvSpPr>
        <p:spPr bwMode="auto">
          <a:xfrm>
            <a:off x="1293983" y="2405084"/>
            <a:ext cx="1266846" cy="27106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a:extLst>
              <a:ext uri="{FF2B5EF4-FFF2-40B4-BE49-F238E27FC236}">
                <a16:creationId xmlns:a16="http://schemas.microsoft.com/office/drawing/2014/main" id="{8C53A115-8A70-47FB-8F8F-D44D8E502F10}"/>
              </a:ext>
            </a:extLst>
          </p:cNvPr>
          <p:cNvPicPr>
            <a:picLocks noChangeAspect="1"/>
          </p:cNvPicPr>
          <p:nvPr/>
        </p:nvPicPr>
        <p:blipFill>
          <a:blip r:embed="rId3"/>
          <a:stretch>
            <a:fillRect/>
          </a:stretch>
        </p:blipFill>
        <p:spPr>
          <a:xfrm>
            <a:off x="4499992" y="1635646"/>
            <a:ext cx="3000375" cy="2571750"/>
          </a:xfrm>
          <a:prstGeom prst="rect">
            <a:avLst/>
          </a:prstGeom>
          <a:ln>
            <a:solidFill>
              <a:schemeClr val="accent1"/>
            </a:solidFill>
          </a:ln>
        </p:spPr>
      </p:pic>
      <p:sp>
        <p:nvSpPr>
          <p:cNvPr id="8" name="Rectangle 7">
            <a:extLst>
              <a:ext uri="{FF2B5EF4-FFF2-40B4-BE49-F238E27FC236}">
                <a16:creationId xmlns:a16="http://schemas.microsoft.com/office/drawing/2014/main" id="{71982DB1-BCF3-4557-B74F-91D87EEDBF0C}"/>
              </a:ext>
            </a:extLst>
          </p:cNvPr>
          <p:cNvSpPr/>
          <p:nvPr/>
        </p:nvSpPr>
        <p:spPr>
          <a:xfrm>
            <a:off x="5148064" y="3716654"/>
            <a:ext cx="864096" cy="295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31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654F1-32FA-4FAE-B037-28C5D45F5AB2}"/>
              </a:ext>
            </a:extLst>
          </p:cNvPr>
          <p:cNvPicPr>
            <a:picLocks noChangeAspect="1"/>
          </p:cNvPicPr>
          <p:nvPr/>
        </p:nvPicPr>
        <p:blipFill>
          <a:blip r:embed="rId2"/>
          <a:stretch>
            <a:fillRect/>
          </a:stretch>
        </p:blipFill>
        <p:spPr>
          <a:xfrm>
            <a:off x="2619375" y="1573539"/>
            <a:ext cx="3905250" cy="323850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Creating the prompt</a:t>
            </a:r>
          </a:p>
        </p:txBody>
      </p:sp>
      <p:sp>
        <p:nvSpPr>
          <p:cNvPr id="6" name="Rectangle 3">
            <a:extLst>
              <a:ext uri="{FF2B5EF4-FFF2-40B4-BE49-F238E27FC236}">
                <a16:creationId xmlns:a16="http://schemas.microsoft.com/office/drawing/2014/main" id="{00AFEE7C-5A23-45F3-BA3A-F0B637550CB5}"/>
              </a:ext>
            </a:extLst>
          </p:cNvPr>
          <p:cNvSpPr txBox="1">
            <a:spLocks noChangeArrowheads="1"/>
          </p:cNvSpPr>
          <p:nvPr/>
        </p:nvSpPr>
        <p:spPr>
          <a:xfrm>
            <a:off x="251520" y="787685"/>
            <a:ext cx="8424936" cy="9541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 will choose to create this prompt with Operator “is between” and User Input “Calendar” </a:t>
            </a:r>
          </a:p>
          <a:p>
            <a:endParaRPr lang="en-US" dirty="0"/>
          </a:p>
        </p:txBody>
      </p:sp>
      <p:sp>
        <p:nvSpPr>
          <p:cNvPr id="13" name="Rectangle 12">
            <a:extLst>
              <a:ext uri="{FF2B5EF4-FFF2-40B4-BE49-F238E27FC236}">
                <a16:creationId xmlns:a16="http://schemas.microsoft.com/office/drawing/2014/main" id="{6CEC1DA6-FBA9-4A41-A368-021F00AF1AD8}"/>
              </a:ext>
            </a:extLst>
          </p:cNvPr>
          <p:cNvSpPr/>
          <p:nvPr/>
        </p:nvSpPr>
        <p:spPr bwMode="auto">
          <a:xfrm>
            <a:off x="3299596" y="3278333"/>
            <a:ext cx="1266846" cy="27106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a:extLst>
              <a:ext uri="{FF2B5EF4-FFF2-40B4-BE49-F238E27FC236}">
                <a16:creationId xmlns:a16="http://schemas.microsoft.com/office/drawing/2014/main" id="{07ECDE2E-0731-486F-AFD1-A41999EB5BB9}"/>
              </a:ext>
            </a:extLst>
          </p:cNvPr>
          <p:cNvSpPr/>
          <p:nvPr/>
        </p:nvSpPr>
        <p:spPr bwMode="auto">
          <a:xfrm>
            <a:off x="3185813" y="3540662"/>
            <a:ext cx="1494412"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1596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Running the report</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16</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descr="A group of people in a library&#10;&#10;Description automatically generated">
            <a:extLst>
              <a:ext uri="{FF2B5EF4-FFF2-40B4-BE49-F238E27FC236}">
                <a16:creationId xmlns:a16="http://schemas.microsoft.com/office/drawing/2014/main" id="{BFC7C57B-1108-4EE5-A9E2-53DD6CD94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307" y="-20538"/>
            <a:ext cx="5436096" cy="3171056"/>
          </a:xfrm>
          <a:prstGeom prst="rect">
            <a:avLst/>
          </a:prstGeom>
        </p:spPr>
      </p:pic>
    </p:spTree>
    <p:extLst>
      <p:ext uri="{BB962C8B-B14F-4D97-AF65-F5344CB8AC3E}">
        <p14:creationId xmlns:p14="http://schemas.microsoft.com/office/powerpoint/2010/main" val="225395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7514AF-5C0C-400C-8014-569F6BD3C5A0}"/>
              </a:ext>
            </a:extLst>
          </p:cNvPr>
          <p:cNvPicPr>
            <a:picLocks noChangeAspect="1"/>
          </p:cNvPicPr>
          <p:nvPr/>
        </p:nvPicPr>
        <p:blipFill>
          <a:blip r:embed="rId2"/>
          <a:stretch>
            <a:fillRect/>
          </a:stretch>
        </p:blipFill>
        <p:spPr>
          <a:xfrm>
            <a:off x="2890837" y="2328862"/>
            <a:ext cx="3362325" cy="4857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Running the report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576065"/>
          </a:xfrm>
        </p:spPr>
        <p:txBody>
          <a:bodyPr>
            <a:noAutofit/>
          </a:bodyPr>
          <a:lstStyle/>
          <a:p>
            <a:r>
              <a:rPr lang="en-US" sz="2000" dirty="0"/>
              <a:t>Let’s now run the report to test it.</a:t>
            </a:r>
          </a:p>
          <a:p>
            <a:r>
              <a:rPr lang="en-US" sz="2000" dirty="0"/>
              <a:t>The prompt will appear if we do “open” on the report but not if we do “edit”.</a:t>
            </a:r>
          </a:p>
          <a:p>
            <a:endParaRPr lang="en-US" sz="2000" dirty="0"/>
          </a:p>
        </p:txBody>
      </p:sp>
      <p:sp>
        <p:nvSpPr>
          <p:cNvPr id="5" name="Rectangle 4">
            <a:extLst>
              <a:ext uri="{FF2B5EF4-FFF2-40B4-BE49-F238E27FC236}">
                <a16:creationId xmlns:a16="http://schemas.microsoft.com/office/drawing/2014/main" id="{9FCC18ED-5583-46DE-A6CE-FD3FECB2EEC2}"/>
              </a:ext>
            </a:extLst>
          </p:cNvPr>
          <p:cNvSpPr/>
          <p:nvPr/>
        </p:nvSpPr>
        <p:spPr>
          <a:xfrm>
            <a:off x="3275856" y="2571749"/>
            <a:ext cx="504056" cy="242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98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F2DFD9-403E-4F72-9658-7AF3CDEE65CD}"/>
              </a:ext>
            </a:extLst>
          </p:cNvPr>
          <p:cNvPicPr>
            <a:picLocks noChangeAspect="1"/>
          </p:cNvPicPr>
          <p:nvPr/>
        </p:nvPicPr>
        <p:blipFill>
          <a:blip r:embed="rId2"/>
          <a:stretch>
            <a:fillRect/>
          </a:stretch>
        </p:blipFill>
        <p:spPr>
          <a:xfrm>
            <a:off x="2328862" y="1790700"/>
            <a:ext cx="4486275" cy="15621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Running the report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771551"/>
            <a:ext cx="8640960" cy="864095"/>
          </a:xfrm>
        </p:spPr>
        <p:txBody>
          <a:bodyPr>
            <a:noAutofit/>
          </a:bodyPr>
          <a:lstStyle/>
          <a:p>
            <a:r>
              <a:rPr lang="en-US" sz="2000" dirty="0"/>
              <a:t>The user is presented with prompts</a:t>
            </a:r>
          </a:p>
        </p:txBody>
      </p:sp>
      <p:sp>
        <p:nvSpPr>
          <p:cNvPr id="13" name="TextBox 12">
            <a:extLst>
              <a:ext uri="{FF2B5EF4-FFF2-40B4-BE49-F238E27FC236}">
                <a16:creationId xmlns:a16="http://schemas.microsoft.com/office/drawing/2014/main" id="{BEF5B287-1F75-4B18-B10B-345F2DAA4303}"/>
              </a:ext>
            </a:extLst>
          </p:cNvPr>
          <p:cNvSpPr txBox="1"/>
          <p:nvPr/>
        </p:nvSpPr>
        <p:spPr>
          <a:xfrm>
            <a:off x="2318994" y="3565662"/>
            <a:ext cx="3187339" cy="646331"/>
          </a:xfrm>
          <a:prstGeom prst="rect">
            <a:avLst/>
          </a:prstGeom>
          <a:noFill/>
          <a:ln>
            <a:solidFill>
              <a:schemeClr val="tx1"/>
            </a:solidFill>
          </a:ln>
        </p:spPr>
        <p:txBody>
          <a:bodyPr wrap="square" rtlCol="0">
            <a:spAutoFit/>
          </a:bodyPr>
          <a:lstStyle/>
          <a:p>
            <a:r>
              <a:rPr lang="en-US" dirty="0"/>
              <a:t>Click here to run it after filling in prompts</a:t>
            </a:r>
          </a:p>
        </p:txBody>
      </p:sp>
      <p:cxnSp>
        <p:nvCxnSpPr>
          <p:cNvPr id="14" name="Straight Arrow Connector 13">
            <a:extLst>
              <a:ext uri="{FF2B5EF4-FFF2-40B4-BE49-F238E27FC236}">
                <a16:creationId xmlns:a16="http://schemas.microsoft.com/office/drawing/2014/main" id="{90AD3874-F189-471F-9D3B-F80C0398F243}"/>
              </a:ext>
            </a:extLst>
          </p:cNvPr>
          <p:cNvCxnSpPr/>
          <p:nvPr/>
        </p:nvCxnSpPr>
        <p:spPr bwMode="auto">
          <a:xfrm>
            <a:off x="4966318" y="2787774"/>
            <a:ext cx="685802"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1E5BDCF2-0F24-48F1-BFFF-4397D2B9AD90}"/>
              </a:ext>
            </a:extLst>
          </p:cNvPr>
          <p:cNvCxnSpPr/>
          <p:nvPr/>
        </p:nvCxnSpPr>
        <p:spPr bwMode="auto">
          <a:xfrm>
            <a:off x="4985909" y="2797892"/>
            <a:ext cx="1" cy="767770"/>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266907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Running the report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771551"/>
            <a:ext cx="8640960" cy="864095"/>
          </a:xfrm>
        </p:spPr>
        <p:txBody>
          <a:bodyPr>
            <a:noAutofit/>
          </a:bodyPr>
          <a:lstStyle/>
          <a:p>
            <a:r>
              <a:rPr lang="en-US" sz="2000" dirty="0"/>
              <a:t>First we choose the General location and then scroll down more and choose the YILIS Main Building location</a:t>
            </a:r>
          </a:p>
        </p:txBody>
      </p:sp>
      <p:pic>
        <p:nvPicPr>
          <p:cNvPr id="5" name="Picture 4">
            <a:extLst>
              <a:ext uri="{FF2B5EF4-FFF2-40B4-BE49-F238E27FC236}">
                <a16:creationId xmlns:a16="http://schemas.microsoft.com/office/drawing/2014/main" id="{0313CE5D-E048-4C2A-B4A2-C1355CEEDE80}"/>
              </a:ext>
            </a:extLst>
          </p:cNvPr>
          <p:cNvPicPr>
            <a:picLocks noChangeAspect="1"/>
          </p:cNvPicPr>
          <p:nvPr/>
        </p:nvPicPr>
        <p:blipFill>
          <a:blip r:embed="rId2"/>
          <a:stretch>
            <a:fillRect/>
          </a:stretch>
        </p:blipFill>
        <p:spPr>
          <a:xfrm>
            <a:off x="5436096" y="1704859"/>
            <a:ext cx="2943225" cy="942975"/>
          </a:xfrm>
          <a:prstGeom prst="rect">
            <a:avLst/>
          </a:prstGeom>
          <a:ln>
            <a:solidFill>
              <a:schemeClr val="accent1"/>
            </a:solidFill>
          </a:ln>
        </p:spPr>
      </p:pic>
      <p:pic>
        <p:nvPicPr>
          <p:cNvPr id="6" name="Picture 5">
            <a:extLst>
              <a:ext uri="{FF2B5EF4-FFF2-40B4-BE49-F238E27FC236}">
                <a16:creationId xmlns:a16="http://schemas.microsoft.com/office/drawing/2014/main" id="{3148A130-3FC5-4FC3-9DF2-1C872FB3E376}"/>
              </a:ext>
            </a:extLst>
          </p:cNvPr>
          <p:cNvPicPr>
            <a:picLocks noChangeAspect="1"/>
          </p:cNvPicPr>
          <p:nvPr/>
        </p:nvPicPr>
        <p:blipFill>
          <a:blip r:embed="rId3"/>
          <a:stretch>
            <a:fillRect/>
          </a:stretch>
        </p:blipFill>
        <p:spPr>
          <a:xfrm>
            <a:off x="1475656" y="1635646"/>
            <a:ext cx="2905125" cy="1019175"/>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F62D6BA7-4374-4BBB-8D43-E076B266017F}"/>
              </a:ext>
            </a:extLst>
          </p:cNvPr>
          <p:cNvCxnSpPr/>
          <p:nvPr/>
        </p:nvCxnSpPr>
        <p:spPr bwMode="auto">
          <a:xfrm>
            <a:off x="803708" y="2499742"/>
            <a:ext cx="685802"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18CDD74B-3537-4643-AA17-4281B4149873}"/>
              </a:ext>
            </a:extLst>
          </p:cNvPr>
          <p:cNvCxnSpPr/>
          <p:nvPr/>
        </p:nvCxnSpPr>
        <p:spPr bwMode="auto">
          <a:xfrm>
            <a:off x="4860032" y="2355726"/>
            <a:ext cx="685802"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11375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563888" y="784465"/>
            <a:ext cx="5400600" cy="3659493"/>
          </a:xfrm>
        </p:spPr>
        <p:txBody>
          <a:bodyPr>
            <a:normAutofit/>
          </a:bodyPr>
          <a:lstStyle/>
          <a:p>
            <a:pPr lvl="1"/>
            <a:r>
              <a:rPr lang="en-US" dirty="0"/>
              <a:t>Introduction</a:t>
            </a:r>
          </a:p>
          <a:p>
            <a:pPr lvl="1"/>
            <a:r>
              <a:rPr lang="en-US" dirty="0"/>
              <a:t>Creating the prompt</a:t>
            </a:r>
          </a:p>
          <a:p>
            <a:pPr lvl="1"/>
            <a:r>
              <a:rPr lang="en-US" dirty="0"/>
              <a:t>Running </a:t>
            </a:r>
            <a:r>
              <a:rPr lang="en-US"/>
              <a:t>the report</a:t>
            </a:r>
            <a:endParaRPr lang="en-US" dirty="0"/>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FB840-5030-44C0-A250-EE297FB5B05A}"/>
              </a:ext>
            </a:extLst>
          </p:cNvPr>
          <p:cNvPicPr>
            <a:picLocks noChangeAspect="1"/>
          </p:cNvPicPr>
          <p:nvPr/>
        </p:nvPicPr>
        <p:blipFill>
          <a:blip r:embed="rId2"/>
          <a:stretch>
            <a:fillRect/>
          </a:stretch>
        </p:blipFill>
        <p:spPr>
          <a:xfrm>
            <a:off x="1146609" y="2499742"/>
            <a:ext cx="4343400" cy="15335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Running the report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771551"/>
            <a:ext cx="8640960" cy="864095"/>
          </a:xfrm>
        </p:spPr>
        <p:txBody>
          <a:bodyPr>
            <a:noAutofit/>
          </a:bodyPr>
          <a:lstStyle/>
          <a:p>
            <a:r>
              <a:rPr lang="en-US" sz="2000" dirty="0"/>
              <a:t>Now we choose the dates span using the calendar</a:t>
            </a:r>
          </a:p>
        </p:txBody>
      </p:sp>
      <p:sp>
        <p:nvSpPr>
          <p:cNvPr id="9" name="TextBox 8">
            <a:extLst>
              <a:ext uri="{FF2B5EF4-FFF2-40B4-BE49-F238E27FC236}">
                <a16:creationId xmlns:a16="http://schemas.microsoft.com/office/drawing/2014/main" id="{D30EBA98-93F2-44C8-96A3-E984D66976F7}"/>
              </a:ext>
            </a:extLst>
          </p:cNvPr>
          <p:cNvSpPr txBox="1"/>
          <p:nvPr/>
        </p:nvSpPr>
        <p:spPr>
          <a:xfrm>
            <a:off x="1475656" y="1520794"/>
            <a:ext cx="3187339" cy="646331"/>
          </a:xfrm>
          <a:prstGeom prst="rect">
            <a:avLst/>
          </a:prstGeom>
          <a:solidFill>
            <a:schemeClr val="bg1"/>
          </a:solidFill>
          <a:ln>
            <a:solidFill>
              <a:schemeClr val="tx1"/>
            </a:solidFill>
          </a:ln>
        </p:spPr>
        <p:txBody>
          <a:bodyPr wrap="square" rtlCol="0">
            <a:spAutoFit/>
          </a:bodyPr>
          <a:lstStyle/>
          <a:p>
            <a:r>
              <a:rPr lang="en-US" dirty="0"/>
              <a:t>The locations are already filled in now</a:t>
            </a:r>
          </a:p>
        </p:txBody>
      </p:sp>
      <p:cxnSp>
        <p:nvCxnSpPr>
          <p:cNvPr id="13" name="Straight Arrow Connector 12">
            <a:extLst>
              <a:ext uri="{FF2B5EF4-FFF2-40B4-BE49-F238E27FC236}">
                <a16:creationId xmlns:a16="http://schemas.microsoft.com/office/drawing/2014/main" id="{236C6498-81D3-4E88-93C3-3F4A53D15252}"/>
              </a:ext>
            </a:extLst>
          </p:cNvPr>
          <p:cNvCxnSpPr/>
          <p:nvPr/>
        </p:nvCxnSpPr>
        <p:spPr bwMode="auto">
          <a:xfrm flipH="1">
            <a:off x="2428526" y="2161518"/>
            <a:ext cx="343274" cy="52609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4" name="TextBox 13">
            <a:extLst>
              <a:ext uri="{FF2B5EF4-FFF2-40B4-BE49-F238E27FC236}">
                <a16:creationId xmlns:a16="http://schemas.microsoft.com/office/drawing/2014/main" id="{46094153-42EA-4453-AC90-D2B9FF6063E3}"/>
              </a:ext>
            </a:extLst>
          </p:cNvPr>
          <p:cNvSpPr txBox="1"/>
          <p:nvPr/>
        </p:nvSpPr>
        <p:spPr>
          <a:xfrm>
            <a:off x="5004048" y="1853411"/>
            <a:ext cx="3187339" cy="646331"/>
          </a:xfrm>
          <a:prstGeom prst="rect">
            <a:avLst/>
          </a:prstGeom>
          <a:solidFill>
            <a:schemeClr val="bg1"/>
          </a:solidFill>
          <a:ln>
            <a:solidFill>
              <a:schemeClr val="tx1"/>
            </a:solidFill>
          </a:ln>
        </p:spPr>
        <p:txBody>
          <a:bodyPr wrap="square" rtlCol="0">
            <a:spAutoFit/>
          </a:bodyPr>
          <a:lstStyle/>
          <a:p>
            <a:r>
              <a:rPr lang="en-US" dirty="0"/>
              <a:t>Click the calendar icon to choose the dates</a:t>
            </a:r>
          </a:p>
        </p:txBody>
      </p:sp>
      <p:cxnSp>
        <p:nvCxnSpPr>
          <p:cNvPr id="15" name="Straight Arrow Connector 14">
            <a:extLst>
              <a:ext uri="{FF2B5EF4-FFF2-40B4-BE49-F238E27FC236}">
                <a16:creationId xmlns:a16="http://schemas.microsoft.com/office/drawing/2014/main" id="{98112951-48B0-44BD-BE1D-F81E7762000E}"/>
              </a:ext>
            </a:extLst>
          </p:cNvPr>
          <p:cNvCxnSpPr>
            <a:cxnSpLocks/>
          </p:cNvCxnSpPr>
          <p:nvPr/>
        </p:nvCxnSpPr>
        <p:spPr bwMode="auto">
          <a:xfrm flipH="1">
            <a:off x="5148064" y="2499742"/>
            <a:ext cx="432048" cy="64633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pic>
        <p:nvPicPr>
          <p:cNvPr id="16" name="Picture 15">
            <a:extLst>
              <a:ext uri="{FF2B5EF4-FFF2-40B4-BE49-F238E27FC236}">
                <a16:creationId xmlns:a16="http://schemas.microsoft.com/office/drawing/2014/main" id="{CC057504-0B69-439A-90F0-9EE495F51429}"/>
              </a:ext>
            </a:extLst>
          </p:cNvPr>
          <p:cNvPicPr>
            <a:picLocks noChangeAspect="1"/>
          </p:cNvPicPr>
          <p:nvPr/>
        </p:nvPicPr>
        <p:blipFill>
          <a:blip r:embed="rId3"/>
          <a:stretch>
            <a:fillRect/>
          </a:stretch>
        </p:blipFill>
        <p:spPr>
          <a:xfrm>
            <a:off x="6171624" y="2687610"/>
            <a:ext cx="1665079" cy="1721629"/>
          </a:xfrm>
          <a:prstGeom prst="rect">
            <a:avLst/>
          </a:prstGeom>
        </p:spPr>
      </p:pic>
    </p:spTree>
    <p:extLst>
      <p:ext uri="{BB962C8B-B14F-4D97-AF65-F5344CB8AC3E}">
        <p14:creationId xmlns:p14="http://schemas.microsoft.com/office/powerpoint/2010/main" val="258672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56652-D78E-4948-8CFF-20B587D52B11}"/>
              </a:ext>
            </a:extLst>
          </p:cNvPr>
          <p:cNvPicPr>
            <a:picLocks noChangeAspect="1"/>
          </p:cNvPicPr>
          <p:nvPr/>
        </p:nvPicPr>
        <p:blipFill>
          <a:blip r:embed="rId2"/>
          <a:stretch>
            <a:fillRect/>
          </a:stretch>
        </p:blipFill>
        <p:spPr>
          <a:xfrm>
            <a:off x="2357437" y="1771650"/>
            <a:ext cx="4429125" cy="16002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Running the report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771551"/>
            <a:ext cx="8640960" cy="864095"/>
          </a:xfrm>
        </p:spPr>
        <p:txBody>
          <a:bodyPr>
            <a:noAutofit/>
          </a:bodyPr>
          <a:lstStyle/>
          <a:p>
            <a:r>
              <a:rPr lang="en-US" sz="2000" dirty="0"/>
              <a:t>All is filled in and we can run the report</a:t>
            </a:r>
          </a:p>
        </p:txBody>
      </p:sp>
      <p:sp>
        <p:nvSpPr>
          <p:cNvPr id="11" name="TextBox 10">
            <a:extLst>
              <a:ext uri="{FF2B5EF4-FFF2-40B4-BE49-F238E27FC236}">
                <a16:creationId xmlns:a16="http://schemas.microsoft.com/office/drawing/2014/main" id="{318ACDF8-1606-4F1A-9EE3-CAB9F955101C}"/>
              </a:ext>
            </a:extLst>
          </p:cNvPr>
          <p:cNvSpPr txBox="1"/>
          <p:nvPr/>
        </p:nvSpPr>
        <p:spPr>
          <a:xfrm>
            <a:off x="3203848" y="4078813"/>
            <a:ext cx="3187339" cy="646331"/>
          </a:xfrm>
          <a:prstGeom prst="rect">
            <a:avLst/>
          </a:prstGeom>
          <a:noFill/>
          <a:ln>
            <a:solidFill>
              <a:schemeClr val="tx1"/>
            </a:solidFill>
          </a:ln>
        </p:spPr>
        <p:txBody>
          <a:bodyPr wrap="square" rtlCol="0">
            <a:spAutoFit/>
          </a:bodyPr>
          <a:lstStyle/>
          <a:p>
            <a:r>
              <a:rPr lang="en-US" dirty="0"/>
              <a:t>Click here to run it after filling in prompts</a:t>
            </a:r>
          </a:p>
        </p:txBody>
      </p:sp>
      <p:cxnSp>
        <p:nvCxnSpPr>
          <p:cNvPr id="12" name="Straight Arrow Connector 11">
            <a:extLst>
              <a:ext uri="{FF2B5EF4-FFF2-40B4-BE49-F238E27FC236}">
                <a16:creationId xmlns:a16="http://schemas.microsoft.com/office/drawing/2014/main" id="{6FD2B75B-DC21-4145-BEB1-CD9A247C5100}"/>
              </a:ext>
            </a:extLst>
          </p:cNvPr>
          <p:cNvCxnSpPr>
            <a:cxnSpLocks/>
          </p:cNvCxnSpPr>
          <p:nvPr/>
        </p:nvCxnSpPr>
        <p:spPr bwMode="auto">
          <a:xfrm>
            <a:off x="4797517" y="2859782"/>
            <a:ext cx="730069"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7" name="Straight Arrow Connector 16">
            <a:extLst>
              <a:ext uri="{FF2B5EF4-FFF2-40B4-BE49-F238E27FC236}">
                <a16:creationId xmlns:a16="http://schemas.microsoft.com/office/drawing/2014/main" id="{9BFA40ED-9664-4AC7-9ADB-56883C270FCF}"/>
              </a:ext>
            </a:extLst>
          </p:cNvPr>
          <p:cNvCxnSpPr>
            <a:cxnSpLocks/>
            <a:endCxn id="11" idx="0"/>
          </p:cNvCxnSpPr>
          <p:nvPr/>
        </p:nvCxnSpPr>
        <p:spPr bwMode="auto">
          <a:xfrm>
            <a:off x="4797517" y="2859782"/>
            <a:ext cx="1" cy="1219031"/>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0460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Running the report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771551"/>
            <a:ext cx="8640960" cy="1537584"/>
          </a:xfrm>
        </p:spPr>
        <p:txBody>
          <a:bodyPr>
            <a:noAutofit/>
          </a:bodyPr>
          <a:lstStyle/>
          <a:p>
            <a:r>
              <a:rPr lang="en-US" sz="2000" dirty="0"/>
              <a:t>And we successfully get our results for the two locations chosen and for the time span chosen</a:t>
            </a:r>
          </a:p>
        </p:txBody>
      </p:sp>
      <p:pic>
        <p:nvPicPr>
          <p:cNvPr id="4" name="Picture 3">
            <a:extLst>
              <a:ext uri="{FF2B5EF4-FFF2-40B4-BE49-F238E27FC236}">
                <a16:creationId xmlns:a16="http://schemas.microsoft.com/office/drawing/2014/main" id="{A7AE9155-F24C-4A5D-98B9-7764BEDC45F7}"/>
              </a:ext>
            </a:extLst>
          </p:cNvPr>
          <p:cNvPicPr>
            <a:picLocks noChangeAspect="1"/>
          </p:cNvPicPr>
          <p:nvPr/>
        </p:nvPicPr>
        <p:blipFill>
          <a:blip r:embed="rId2"/>
          <a:stretch>
            <a:fillRect/>
          </a:stretch>
        </p:blipFill>
        <p:spPr>
          <a:xfrm>
            <a:off x="2667000" y="1771650"/>
            <a:ext cx="3810000" cy="1600200"/>
          </a:xfrm>
          <a:prstGeom prst="rect">
            <a:avLst/>
          </a:prstGeom>
          <a:ln>
            <a:solidFill>
              <a:schemeClr val="accent1"/>
            </a:solidFill>
          </a:ln>
        </p:spPr>
      </p:pic>
    </p:spTree>
    <p:extLst>
      <p:ext uri="{BB962C8B-B14F-4D97-AF65-F5344CB8AC3E}">
        <p14:creationId xmlns:p14="http://schemas.microsoft.com/office/powerpoint/2010/main" val="3544379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Introduction</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7" name="Picture 6">
            <a:extLst>
              <a:ext uri="{FF2B5EF4-FFF2-40B4-BE49-F238E27FC236}">
                <a16:creationId xmlns:a16="http://schemas.microsoft.com/office/drawing/2014/main" id="{08121697-9403-4E86-983A-FE6049D70F3F}"/>
              </a:ext>
            </a:extLst>
          </p:cNvPr>
          <p:cNvPicPr>
            <a:picLocks noChangeAspect="1"/>
          </p:cNvPicPr>
          <p:nvPr/>
        </p:nvPicPr>
        <p:blipFill>
          <a:blip r:embed="rId3"/>
          <a:stretch>
            <a:fillRect/>
          </a:stretch>
        </p:blipFill>
        <p:spPr>
          <a:xfrm>
            <a:off x="1763688" y="-16386"/>
            <a:ext cx="7380312" cy="3180060"/>
          </a:xfrm>
          <a:prstGeom prst="rect">
            <a:avLst/>
          </a:prstGeom>
        </p:spPr>
      </p:pic>
    </p:spTree>
    <p:extLst>
      <p:ext uri="{BB962C8B-B14F-4D97-AF65-F5344CB8AC3E}">
        <p14:creationId xmlns:p14="http://schemas.microsoft.com/office/powerpoint/2010/main" val="20671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Introduction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000" dirty="0"/>
              <a:t>Prompts may be used in Alma analytics reports to allow the user (person running the report) to enter retrieval parameters according to a specific need.</a:t>
            </a:r>
          </a:p>
          <a:p>
            <a:r>
              <a:rPr lang="en-US" sz="2000" dirty="0"/>
              <a:t>For example instead of a report being hardcoded to retrieve all loans made for items in “Main Library Open Stacks location” for “June 01 to June 30 2021” prompts may be used.</a:t>
            </a:r>
          </a:p>
          <a:p>
            <a:r>
              <a:rPr lang="en-US" sz="2000" dirty="0"/>
              <a:t>One prompt would be “Item location” and the other prompt would be “Loan Date” with operator “is between” (for a span of dates)</a:t>
            </a:r>
          </a:p>
          <a:p>
            <a:r>
              <a:rPr lang="en-US" sz="2000" dirty="0"/>
              <a:t>The user running the report could then enter whatever location and dates he wants</a:t>
            </a:r>
          </a:p>
          <a:p>
            <a:endParaRPr lang="en-US" sz="2000" dirty="0"/>
          </a:p>
        </p:txBody>
      </p:sp>
    </p:spTree>
    <p:extLst>
      <p:ext uri="{BB962C8B-B14F-4D97-AF65-F5344CB8AC3E}">
        <p14:creationId xmlns:p14="http://schemas.microsoft.com/office/powerpoint/2010/main" val="310041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Introduction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000" dirty="0"/>
              <a:t>In our example here we will use a report called “Loans in Main Library by date and location”</a:t>
            </a:r>
          </a:p>
          <a:p>
            <a:r>
              <a:rPr lang="en-US" sz="2000" dirty="0"/>
              <a:t>This report will produce a table with the amount of loans for items in the main library by date and location.  </a:t>
            </a:r>
          </a:p>
          <a:p>
            <a:r>
              <a:rPr lang="en-US" sz="2000" dirty="0"/>
              <a:t>The parameters of the time span of the receiving date and the location(s) will both be filled in by the user via prompts.</a:t>
            </a:r>
          </a:p>
          <a:p>
            <a:endParaRPr lang="en-US" sz="2000" dirty="0"/>
          </a:p>
        </p:txBody>
      </p:sp>
    </p:spTree>
    <p:extLst>
      <p:ext uri="{BB962C8B-B14F-4D97-AF65-F5344CB8AC3E}">
        <p14:creationId xmlns:p14="http://schemas.microsoft.com/office/powerpoint/2010/main" val="102647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Introduction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Note that there are multiple ways to create prompts for reports.  In our case we will create the prompt from within the report and not call it from outside of the report.</a:t>
            </a:r>
          </a:p>
          <a:p>
            <a:r>
              <a:rPr lang="en-US" dirty="0"/>
              <a:t>There are three kinds of prompts which may be added to an Alma Analytics report: </a:t>
            </a:r>
          </a:p>
          <a:p>
            <a:pPr marL="793750" lvl="1" indent="-457200">
              <a:buFont typeface="+mj-lt"/>
              <a:buAutoNum type="arabicPeriod"/>
            </a:pPr>
            <a:r>
              <a:rPr lang="en-US" dirty="0"/>
              <a:t>Column prompt</a:t>
            </a:r>
          </a:p>
          <a:p>
            <a:pPr marL="793750" lvl="1" indent="-457200">
              <a:buFont typeface="+mj-lt"/>
              <a:buAutoNum type="arabicPeriod"/>
            </a:pPr>
            <a:r>
              <a:rPr lang="en-US" dirty="0"/>
              <a:t>Variable prompt</a:t>
            </a:r>
          </a:p>
          <a:p>
            <a:pPr marL="793750" lvl="1" indent="-457200">
              <a:buFont typeface="+mj-lt"/>
              <a:buAutoNum type="arabicPeriod"/>
            </a:pPr>
            <a:r>
              <a:rPr lang="en-US" dirty="0"/>
              <a:t>Image prompt</a:t>
            </a:r>
          </a:p>
          <a:p>
            <a:r>
              <a:rPr lang="en-US" dirty="0"/>
              <a:t>In this presentation we will use the Column Prompt.</a:t>
            </a:r>
          </a:p>
          <a:p>
            <a:endParaRPr lang="en-US" sz="2000" dirty="0"/>
          </a:p>
        </p:txBody>
      </p:sp>
    </p:spTree>
    <p:extLst>
      <p:ext uri="{BB962C8B-B14F-4D97-AF65-F5344CB8AC3E}">
        <p14:creationId xmlns:p14="http://schemas.microsoft.com/office/powerpoint/2010/main" val="35096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Creating the prompt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7</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9BE6D111-D166-462E-A116-CECC40018EB1}"/>
              </a:ext>
            </a:extLst>
          </p:cNvPr>
          <p:cNvPicPr>
            <a:picLocks noChangeAspect="1"/>
          </p:cNvPicPr>
          <p:nvPr/>
        </p:nvPicPr>
        <p:blipFill>
          <a:blip r:embed="rId3"/>
          <a:stretch>
            <a:fillRect/>
          </a:stretch>
        </p:blipFill>
        <p:spPr>
          <a:xfrm>
            <a:off x="4803059" y="6757"/>
            <a:ext cx="4338903" cy="3143713"/>
          </a:xfrm>
          <a:prstGeom prst="rect">
            <a:avLst/>
          </a:prstGeom>
        </p:spPr>
      </p:pic>
    </p:spTree>
    <p:extLst>
      <p:ext uri="{BB962C8B-B14F-4D97-AF65-F5344CB8AC3E}">
        <p14:creationId xmlns:p14="http://schemas.microsoft.com/office/powerpoint/2010/main" val="38496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Creating the prompt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2880320"/>
          </a:xfrm>
        </p:spPr>
        <p:txBody>
          <a:bodyPr>
            <a:noAutofit/>
          </a:bodyPr>
          <a:lstStyle/>
          <a:p>
            <a:r>
              <a:rPr lang="en-US" dirty="0"/>
              <a:t>Before the prompts are made first create the report.</a:t>
            </a:r>
          </a:p>
          <a:p>
            <a:r>
              <a:rPr lang="en-US" dirty="0"/>
              <a:t>Do not include filters in the report for the values for which you will prompt.</a:t>
            </a:r>
          </a:p>
          <a:p>
            <a:r>
              <a:rPr lang="en-US" dirty="0"/>
              <a:t>In our case we will not create filters for the date of the loan or location of the item.  We will have a filter for the library name.</a:t>
            </a:r>
          </a:p>
          <a:p>
            <a:r>
              <a:rPr lang="en-US" dirty="0"/>
              <a:t>The filters for location and date will be done after the user fills in the prompt. </a:t>
            </a:r>
          </a:p>
        </p:txBody>
      </p:sp>
    </p:spTree>
    <p:extLst>
      <p:ext uri="{BB962C8B-B14F-4D97-AF65-F5344CB8AC3E}">
        <p14:creationId xmlns:p14="http://schemas.microsoft.com/office/powerpoint/2010/main" val="87071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Creating the prompt</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576064"/>
          </a:xfrm>
        </p:spPr>
        <p:txBody>
          <a:bodyPr>
            <a:noAutofit/>
          </a:bodyPr>
          <a:lstStyle/>
          <a:p>
            <a:r>
              <a:rPr lang="en-US" dirty="0"/>
              <a:t>Here is the report criteria</a:t>
            </a:r>
          </a:p>
        </p:txBody>
      </p:sp>
      <p:pic>
        <p:nvPicPr>
          <p:cNvPr id="4" name="Picture 3">
            <a:extLst>
              <a:ext uri="{FF2B5EF4-FFF2-40B4-BE49-F238E27FC236}">
                <a16:creationId xmlns:a16="http://schemas.microsoft.com/office/drawing/2014/main" id="{6D468EC5-ECAC-40D8-BAEF-0B364521A8C5}"/>
              </a:ext>
            </a:extLst>
          </p:cNvPr>
          <p:cNvPicPr>
            <a:picLocks noChangeAspect="1"/>
          </p:cNvPicPr>
          <p:nvPr/>
        </p:nvPicPr>
        <p:blipFill>
          <a:blip r:embed="rId2"/>
          <a:stretch>
            <a:fillRect/>
          </a:stretch>
        </p:blipFill>
        <p:spPr>
          <a:xfrm>
            <a:off x="1000125" y="1275606"/>
            <a:ext cx="7143750" cy="3400425"/>
          </a:xfrm>
          <a:prstGeom prst="rect">
            <a:avLst/>
          </a:prstGeom>
          <a:ln>
            <a:solidFill>
              <a:schemeClr val="accent1"/>
            </a:solidFill>
          </a:ln>
        </p:spPr>
      </p:pic>
      <p:sp>
        <p:nvSpPr>
          <p:cNvPr id="6" name="Rectangle 5">
            <a:extLst>
              <a:ext uri="{FF2B5EF4-FFF2-40B4-BE49-F238E27FC236}">
                <a16:creationId xmlns:a16="http://schemas.microsoft.com/office/drawing/2014/main" id="{A332A376-BB51-409E-BF35-FF137A4F4C9B}"/>
              </a:ext>
            </a:extLst>
          </p:cNvPr>
          <p:cNvSpPr/>
          <p:nvPr/>
        </p:nvSpPr>
        <p:spPr bwMode="auto">
          <a:xfrm>
            <a:off x="1051184" y="1275606"/>
            <a:ext cx="667792" cy="38948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5324621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19583</TotalTime>
  <Words>706</Words>
  <Application>Microsoft Office PowerPoint</Application>
  <PresentationFormat>On-screen Show (16:9)</PresentationFormat>
  <Paragraphs>86</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Calibri Light</vt:lpstr>
      <vt:lpstr>IGeLU_2016_16X9 (1)</vt:lpstr>
      <vt:lpstr>Ex_Libris_2020</vt:lpstr>
      <vt:lpstr>PowerPoint Presentation</vt:lpstr>
      <vt:lpstr>PowerPoint Presentation</vt:lpstr>
      <vt:lpstr>Introduction</vt:lpstr>
      <vt:lpstr>Introduction</vt:lpstr>
      <vt:lpstr>Introduction</vt:lpstr>
      <vt:lpstr>Introduction</vt:lpstr>
      <vt:lpstr>Creating the prompt</vt:lpstr>
      <vt:lpstr>Creating the prompt</vt:lpstr>
      <vt:lpstr>Creating the prompt</vt:lpstr>
      <vt:lpstr>Creating the prompt</vt:lpstr>
      <vt:lpstr>Creating the prompt</vt:lpstr>
      <vt:lpstr>Creating the prompt</vt:lpstr>
      <vt:lpstr>Creating the prompt</vt:lpstr>
      <vt:lpstr>Creating the prompt</vt:lpstr>
      <vt:lpstr>Creating the prompt</vt:lpstr>
      <vt:lpstr>Running the report</vt:lpstr>
      <vt:lpstr>Running the report</vt:lpstr>
      <vt:lpstr>Running the report</vt:lpstr>
      <vt:lpstr>Running the report</vt:lpstr>
      <vt:lpstr>Running the report</vt:lpstr>
      <vt:lpstr>Running the report</vt:lpstr>
      <vt:lpstr>Running the report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1827</cp:revision>
  <dcterms:created xsi:type="dcterms:W3CDTF">2017-01-02T15:10:30Z</dcterms:created>
  <dcterms:modified xsi:type="dcterms:W3CDTF">2021-04-26T06:13:51Z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